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1"/>
  </p:notesMasterIdLst>
  <p:sldIdLst>
    <p:sldId id="256" r:id="rId2"/>
    <p:sldId id="352" r:id="rId3"/>
    <p:sldId id="353" r:id="rId4"/>
    <p:sldId id="347" r:id="rId5"/>
    <p:sldId id="354" r:id="rId6"/>
    <p:sldId id="338" r:id="rId7"/>
    <p:sldId id="355" r:id="rId8"/>
    <p:sldId id="356" r:id="rId9"/>
    <p:sldId id="343"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7/18/2020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7/18/2020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7/18/2020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7/18/2020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7/18/2020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7/18/2020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7/18/2020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7/18/2020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7/18/2020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7/18/2020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7/18/2020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7/18/2020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6858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US" sz="2700" b="1" dirty="0" smtClean="0">
                <a:solidFill>
                  <a:srgbClr val="FF0000"/>
                </a:solidFill>
              </a:rPr>
              <a:t>Documents </a:t>
            </a:r>
            <a:r>
              <a:rPr lang="en-US" sz="2700" b="1" dirty="0" smtClean="0">
                <a:solidFill>
                  <a:srgbClr val="FF0000"/>
                </a:solidFill>
              </a:rPr>
              <a:t>Required - </a:t>
            </a:r>
            <a:r>
              <a:rPr lang="en-GB" sz="2700" b="1" dirty="0" smtClean="0">
                <a:solidFill>
                  <a:srgbClr val="FF0000"/>
                </a:solidFill>
                <a:ea typeface="Times New Roman" panose="02020603050405020304" pitchFamily="18" charset="0"/>
                <a:cs typeface="Times New Roman" panose="02020603050405020304" pitchFamily="18" charset="0"/>
              </a:rPr>
              <a:t>Articles </a:t>
            </a:r>
            <a:r>
              <a:rPr lang="en-GB" sz="2700" b="1" dirty="0" smtClean="0">
                <a:solidFill>
                  <a:srgbClr val="FF0000"/>
                </a:solidFill>
                <a:ea typeface="Times New Roman" panose="02020603050405020304" pitchFamily="18" charset="0"/>
                <a:cs typeface="Times New Roman" panose="02020603050405020304" pitchFamily="18" charset="0"/>
              </a:rPr>
              <a:t>of </a:t>
            </a:r>
            <a:r>
              <a:rPr lang="en-GB" sz="2700" b="1" dirty="0" smtClean="0">
                <a:solidFill>
                  <a:srgbClr val="FF0000"/>
                </a:solidFill>
                <a:ea typeface="Times New Roman" panose="02020603050405020304" pitchFamily="18" charset="0"/>
                <a:cs typeface="Times New Roman" panose="02020603050405020304" pitchFamily="18" charset="0"/>
              </a:rPr>
              <a:t>Association</a:t>
            </a:r>
            <a:r>
              <a:rPr lang="en-US" sz="2700" b="1" dirty="0" smtClean="0">
                <a:solidFill>
                  <a:srgbClr val="FF0000"/>
                </a:solidFill>
              </a:rPr>
              <a:t>- </a:t>
            </a:r>
            <a:r>
              <a:rPr lang="en-US" sz="2700" b="1" dirty="0" smtClean="0">
                <a:solidFill>
                  <a:srgbClr val="FF0000"/>
                </a:solidFill>
              </a:rPr>
              <a:t>Part </a:t>
            </a:r>
            <a:r>
              <a:rPr lang="en-US" sz="2700" b="1" dirty="0" smtClean="0">
                <a:solidFill>
                  <a:srgbClr val="FF0000"/>
                </a:solidFill>
              </a:rPr>
              <a:t>– </a:t>
            </a:r>
            <a:r>
              <a:rPr lang="en-US" sz="2700" b="1" dirty="0" smtClean="0">
                <a:solidFill>
                  <a:srgbClr val="FF0000"/>
                </a:solidFill>
              </a:rPr>
              <a:t>B</a:t>
            </a:r>
            <a:br>
              <a:rPr lang="en-US" sz="2700" b="1" dirty="0" smtClean="0">
                <a:solidFill>
                  <a:srgbClr val="FF0000"/>
                </a:solidFill>
              </a:rPr>
            </a:br>
            <a:r>
              <a:rPr lang="en-US" sz="2700" b="1" dirty="0" smtClean="0">
                <a:solidFill>
                  <a:srgbClr val="FF0000"/>
                </a:solidFill>
              </a:rPr>
              <a:t>and </a:t>
            </a:r>
            <a:r>
              <a:rPr lang="en-US" sz="2800" b="1" dirty="0" smtClean="0">
                <a:solidFill>
                  <a:srgbClr val="FF0000"/>
                </a:solidFill>
              </a:rPr>
              <a:t>Differences between the Memorandum of Association Vs. Articles Of Association:</a:t>
            </a:r>
            <a:r>
              <a:rPr lang="en-US" sz="2800" dirty="0" smtClean="0">
                <a:solidFill>
                  <a:srgbClr val="FF0000"/>
                </a:solidFill>
              </a:rPr>
              <a:t/>
            </a:r>
            <a:br>
              <a:rPr lang="en-US" sz="2800" dirty="0" smtClean="0">
                <a:solidFill>
                  <a:srgbClr val="FF0000"/>
                </a:solidFill>
              </a:rPr>
            </a:br>
            <a:endParaRPr lang="en-US" sz="27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object 2"/>
          <p:cNvSpPr txBox="1"/>
          <p:nvPr/>
        </p:nvSpPr>
        <p:spPr>
          <a:xfrm>
            <a:off x="381000" y="299462"/>
            <a:ext cx="8458200" cy="5914440"/>
          </a:xfrm>
          <a:prstGeom prst="rect">
            <a:avLst/>
          </a:prstGeom>
        </p:spPr>
        <p:txBody>
          <a:bodyPr vert="horz" wrap="square" lIns="0" tIns="12700" rIns="0" bIns="0" rtlCol="0">
            <a:spAutoFit/>
          </a:bodyPr>
          <a:lstStyle/>
          <a:p>
            <a:pPr algn="ctr"/>
            <a:r>
              <a:rPr lang="en-GB" sz="2500" b="1" dirty="0" smtClean="0">
                <a:solidFill>
                  <a:srgbClr val="FF0000"/>
                </a:solidFill>
                <a:latin typeface="+mj-lt"/>
                <a:ea typeface="Times New Roman" panose="02020603050405020304" pitchFamily="18" charset="0"/>
                <a:cs typeface="Times New Roman" panose="02020603050405020304" pitchFamily="18" charset="0"/>
              </a:rPr>
              <a:t>B</a:t>
            </a:r>
            <a:r>
              <a:rPr lang="en-GB" sz="2500" b="1" dirty="0" smtClean="0">
                <a:solidFill>
                  <a:srgbClr val="FF0000"/>
                </a:solidFill>
                <a:effectLst/>
                <a:latin typeface="+mj-lt"/>
                <a:ea typeface="Times New Roman" panose="02020603050405020304" pitchFamily="18" charset="0"/>
                <a:cs typeface="Times New Roman" panose="02020603050405020304" pitchFamily="18" charset="0"/>
              </a:rPr>
              <a:t>. </a:t>
            </a:r>
            <a:r>
              <a:rPr lang="en-GB" sz="2500" b="1" dirty="0" smtClean="0">
                <a:solidFill>
                  <a:srgbClr val="FF0000"/>
                </a:solidFill>
                <a:latin typeface="+mj-lt"/>
                <a:ea typeface="Times New Roman" panose="02020603050405020304" pitchFamily="18" charset="0"/>
                <a:cs typeface="Times New Roman" panose="02020603050405020304" pitchFamily="18" charset="0"/>
              </a:rPr>
              <a:t>Articles of </a:t>
            </a:r>
            <a:r>
              <a:rPr lang="en-GB" sz="2500" b="1" dirty="0">
                <a:solidFill>
                  <a:srgbClr val="FF0000"/>
                </a:solidFill>
                <a:effectLst/>
                <a:latin typeface="+mj-lt"/>
                <a:ea typeface="Times New Roman" panose="02020603050405020304" pitchFamily="18" charset="0"/>
                <a:cs typeface="Times New Roman" panose="02020603050405020304" pitchFamily="18" charset="0"/>
              </a:rPr>
              <a:t>Association:</a:t>
            </a:r>
          </a:p>
          <a:p>
            <a:pPr algn="just"/>
            <a:endParaRPr lang="en-GB" sz="2250" dirty="0" smtClean="0">
              <a:effectLst/>
              <a:latin typeface="+mj-lt"/>
              <a:ea typeface="Times New Roman" panose="02020603050405020304" pitchFamily="18" charset="0"/>
              <a:cs typeface="Times New Roman" panose="02020603050405020304" pitchFamily="18" charset="0"/>
            </a:endParaRPr>
          </a:p>
          <a:p>
            <a:pPr algn="just"/>
            <a:r>
              <a:rPr lang="en-US" sz="2400" b="1" dirty="0" smtClean="0">
                <a:latin typeface="+mj-lt"/>
              </a:rPr>
              <a:t>ARTICLES (Sec. 2(5) and Sec. 5</a:t>
            </a:r>
            <a:r>
              <a:rPr lang="en-US" sz="2400" b="1" dirty="0" smtClean="0">
                <a:latin typeface="+mj-lt"/>
              </a:rPr>
              <a:t>)</a:t>
            </a:r>
            <a:endParaRPr lang="en-US" sz="2400" b="1" dirty="0" smtClean="0">
              <a:latin typeface="+mj-lt"/>
            </a:endParaRPr>
          </a:p>
          <a:p>
            <a:pPr algn="just"/>
            <a:endParaRPr lang="en-US" sz="2400" b="1" dirty="0" smtClean="0">
              <a:latin typeface="+mj-lt"/>
            </a:endParaRPr>
          </a:p>
          <a:p>
            <a:pPr algn="just"/>
            <a:r>
              <a:rPr lang="en-US" sz="2400" b="1" dirty="0" smtClean="0">
                <a:latin typeface="+mj-lt"/>
              </a:rPr>
              <a:t>Definition </a:t>
            </a:r>
            <a:r>
              <a:rPr lang="en-US" sz="2400" b="1" dirty="0" smtClean="0">
                <a:latin typeface="+mj-lt"/>
              </a:rPr>
              <a:t>of ‘articles’</a:t>
            </a:r>
          </a:p>
          <a:p>
            <a:pPr algn="just"/>
            <a:r>
              <a:rPr lang="en-US" sz="2400" dirty="0" smtClean="0">
                <a:latin typeface="+mj-lt"/>
              </a:rPr>
              <a:t>‘Articles’ means the articles of association of a company as originally framed or as altered from time to time </a:t>
            </a:r>
            <a:r>
              <a:rPr lang="en-US" sz="2400" dirty="0" smtClean="0">
                <a:latin typeface="+mj-lt"/>
              </a:rPr>
              <a:t>or applied </a:t>
            </a:r>
            <a:r>
              <a:rPr lang="en-US" sz="2400" dirty="0" smtClean="0">
                <a:latin typeface="+mj-lt"/>
              </a:rPr>
              <a:t>in pursuance of any previous companies law or of this Act [Sec. 2(5) of the Companies Act, 2013].</a:t>
            </a:r>
          </a:p>
          <a:p>
            <a:pPr algn="just"/>
            <a:endParaRPr lang="en-US" sz="2400" b="1" dirty="0" smtClean="0">
              <a:latin typeface="+mj-lt"/>
            </a:endParaRPr>
          </a:p>
          <a:p>
            <a:pPr algn="just"/>
            <a:r>
              <a:rPr lang="en-US" sz="2400" b="1" dirty="0" smtClean="0">
                <a:latin typeface="+mj-lt"/>
              </a:rPr>
              <a:t>Meaning</a:t>
            </a:r>
            <a:endParaRPr lang="en-US" sz="2400" b="1" dirty="0" smtClean="0">
              <a:latin typeface="+mj-lt"/>
            </a:endParaRPr>
          </a:p>
          <a:p>
            <a:pPr algn="just"/>
            <a:r>
              <a:rPr lang="en-US" sz="2400" dirty="0" smtClean="0">
                <a:latin typeface="+mj-lt"/>
              </a:rPr>
              <a:t>- Articles are the rules and regulations framed by a company for its own governance.</a:t>
            </a:r>
          </a:p>
          <a:p>
            <a:pPr algn="just">
              <a:buFontTx/>
              <a:buChar char="-"/>
            </a:pPr>
            <a:r>
              <a:rPr lang="en-US" sz="2400" dirty="0" smtClean="0">
                <a:latin typeface="+mj-lt"/>
              </a:rPr>
              <a:t>Just </a:t>
            </a:r>
            <a:r>
              <a:rPr lang="en-US" sz="2400" dirty="0" smtClean="0">
                <a:latin typeface="+mj-lt"/>
              </a:rPr>
              <a:t>as the memorandum contains the fundamental conditions upon which the company is allowed to </a:t>
            </a:r>
            <a:r>
              <a:rPr lang="en-US" sz="2400" dirty="0" smtClean="0">
                <a:latin typeface="+mj-lt"/>
              </a:rPr>
              <a:t>be incorporated</a:t>
            </a:r>
            <a:r>
              <a:rPr lang="en-US" sz="2400" dirty="0" smtClean="0">
                <a:latin typeface="+mj-lt"/>
              </a:rPr>
              <a:t>, so also the articles are the internal regulations of the </a:t>
            </a:r>
            <a:r>
              <a:rPr lang="en-US" sz="2400" dirty="0" smtClean="0">
                <a:latin typeface="+mj-lt"/>
              </a:rPr>
              <a:t>company. </a:t>
            </a: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object 2"/>
          <p:cNvSpPr txBox="1"/>
          <p:nvPr/>
        </p:nvSpPr>
        <p:spPr>
          <a:xfrm>
            <a:off x="381000" y="299462"/>
            <a:ext cx="8458200" cy="6129883"/>
          </a:xfrm>
          <a:prstGeom prst="rect">
            <a:avLst/>
          </a:prstGeom>
        </p:spPr>
        <p:txBody>
          <a:bodyPr vert="horz" wrap="square" lIns="0" tIns="12700" rIns="0" bIns="0" rtlCol="0">
            <a:spAutoFit/>
          </a:bodyPr>
          <a:lstStyle/>
          <a:p>
            <a:pPr algn="just">
              <a:buFontTx/>
              <a:buChar char="-"/>
            </a:pPr>
            <a:r>
              <a:rPr lang="en-US" sz="2400" dirty="0" smtClean="0">
                <a:latin typeface="+mj-lt"/>
              </a:rPr>
              <a:t>The </a:t>
            </a:r>
            <a:r>
              <a:rPr lang="en-US" sz="2400" dirty="0" smtClean="0">
                <a:latin typeface="+mj-lt"/>
              </a:rPr>
              <a:t>articles play a part subsidiary to memorandum of association. They accept the memorandum as the charter of incorporation, and so accepting it the articles proceed to define the duties, the rights and powers of the governing body as between themselves and the company and the mode and form in which the business of the company is to be carried on, and the mode and form in which changes in the internal regulation of the company may from time to time be made</a:t>
            </a:r>
            <a:r>
              <a:rPr lang="en-US" sz="2400" dirty="0" smtClean="0">
                <a:latin typeface="+mj-lt"/>
              </a:rPr>
              <a:t>.</a:t>
            </a:r>
          </a:p>
          <a:p>
            <a:pPr algn="just">
              <a:buFontTx/>
              <a:buChar char="-"/>
            </a:pPr>
            <a:endParaRPr lang="en-US" sz="2400" dirty="0" smtClean="0">
              <a:latin typeface="+mj-lt"/>
              <a:ea typeface="Times New Roman" panose="02020603050405020304" pitchFamily="18" charset="0"/>
              <a:cs typeface="Times New Roman" panose="02020603050405020304" pitchFamily="18" charset="0"/>
            </a:endParaRPr>
          </a:p>
          <a:p>
            <a:pPr algn="just"/>
            <a:r>
              <a:rPr lang="en-US" sz="2400" b="1" dirty="0" smtClean="0">
                <a:solidFill>
                  <a:srgbClr val="FF0000"/>
                </a:solidFill>
                <a:latin typeface="+mj-lt"/>
              </a:rPr>
              <a:t>Contents of A</a:t>
            </a:r>
            <a:r>
              <a:rPr lang="en-US" sz="2400" b="1" dirty="0" smtClean="0">
                <a:solidFill>
                  <a:srgbClr val="FF0000"/>
                </a:solidFill>
                <a:latin typeface="+mj-lt"/>
              </a:rPr>
              <a:t>rticles:</a:t>
            </a:r>
            <a:endParaRPr lang="en-US" sz="2250" b="1" dirty="0" smtClean="0">
              <a:solidFill>
                <a:srgbClr val="FF0000"/>
              </a:solidFill>
              <a:latin typeface="+mj-lt"/>
            </a:endParaRPr>
          </a:p>
          <a:p>
            <a:pPr algn="just"/>
            <a:r>
              <a:rPr lang="en-US" sz="2250" dirty="0" smtClean="0">
                <a:latin typeface="+mj-lt"/>
              </a:rPr>
              <a:t>The articles of association are in fact the bye-laws of the company according to which director and </a:t>
            </a:r>
            <a:r>
              <a:rPr lang="en-US" sz="2250" dirty="0" smtClean="0">
                <a:latin typeface="+mj-lt"/>
              </a:rPr>
              <a:t>other officers </a:t>
            </a:r>
            <a:r>
              <a:rPr lang="en-US" sz="2250" dirty="0" smtClean="0">
                <a:latin typeface="+mj-lt"/>
              </a:rPr>
              <a:t>are required to perform their functions as regards the management of the company, its accounts</a:t>
            </a:r>
          </a:p>
          <a:p>
            <a:pPr algn="just"/>
            <a:r>
              <a:rPr lang="en-US" sz="2250" dirty="0" smtClean="0">
                <a:latin typeface="+mj-lt"/>
              </a:rPr>
              <a:t>and audit. It is important therefore that the auditor should study them and, while doing so he should note </a:t>
            </a:r>
            <a:r>
              <a:rPr lang="en-US" sz="2250" dirty="0" smtClean="0">
                <a:latin typeface="+mj-lt"/>
              </a:rPr>
              <a:t>the provisions </a:t>
            </a:r>
            <a:r>
              <a:rPr lang="en-US" sz="2250" dirty="0" smtClean="0">
                <a:latin typeface="+mj-lt"/>
              </a:rPr>
              <a:t>therein in respect of relevant matters. Section 5 of the Companies Act, 2013 seeks to provide </a:t>
            </a:r>
            <a:r>
              <a:rPr lang="en-US" sz="2250" dirty="0" smtClean="0">
                <a:latin typeface="+mj-lt"/>
              </a:rPr>
              <a:t>the contents </a:t>
            </a:r>
            <a:r>
              <a:rPr lang="en-US" sz="2250" dirty="0" smtClean="0">
                <a:latin typeface="+mj-lt"/>
              </a:rPr>
              <a:t>and model of articles of association as follows:</a:t>
            </a:r>
            <a:endParaRPr lang="en-US" sz="2250" dirty="0" smtClean="0">
              <a:latin typeface="+mj-lt"/>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136525"/>
            <a:ext cx="8305800" cy="6291466"/>
          </a:xfrm>
          <a:prstGeom prst="rect">
            <a:avLst/>
          </a:prstGeom>
        </p:spPr>
        <p:txBody>
          <a:bodyPr vert="horz" wrap="square" lIns="0" tIns="12700" rIns="0" bIns="0" rtlCol="0">
            <a:spAutoFit/>
          </a:bodyPr>
          <a:lstStyle/>
          <a:p>
            <a:pPr algn="just"/>
            <a:r>
              <a:rPr lang="en-US" sz="2250" dirty="0" smtClean="0">
                <a:latin typeface="+mj-lt"/>
              </a:rPr>
              <a:t>(a) Regulations </a:t>
            </a:r>
            <a:r>
              <a:rPr lang="en-US" sz="2250" dirty="0" smtClean="0">
                <a:latin typeface="+mj-lt"/>
              </a:rPr>
              <a:t>for management: The articles of a company shall contain the regulations for </a:t>
            </a:r>
            <a:r>
              <a:rPr lang="en-US" sz="2250" dirty="0" smtClean="0">
                <a:latin typeface="+mj-lt"/>
              </a:rPr>
              <a:t>management of </a:t>
            </a:r>
            <a:r>
              <a:rPr lang="en-US" sz="2250" dirty="0" smtClean="0">
                <a:latin typeface="+mj-lt"/>
              </a:rPr>
              <a:t>the company</a:t>
            </a:r>
            <a:r>
              <a:rPr lang="en-US" sz="2250" dirty="0" smtClean="0">
                <a:latin typeface="+mj-lt"/>
              </a:rPr>
              <a:t>.</a:t>
            </a:r>
          </a:p>
          <a:p>
            <a:pPr algn="just"/>
            <a:r>
              <a:rPr lang="en-US" sz="2250" dirty="0" smtClean="0">
                <a:latin typeface="+mj-lt"/>
              </a:rPr>
              <a:t>(</a:t>
            </a:r>
            <a:r>
              <a:rPr lang="en-US" sz="2250" dirty="0" smtClean="0">
                <a:latin typeface="+mj-lt"/>
              </a:rPr>
              <a:t>b) Inclusion of matters: The articles shall also contain such matters, as are prescribed under the </a:t>
            </a:r>
            <a:r>
              <a:rPr lang="en-US" sz="2250" dirty="0" smtClean="0">
                <a:latin typeface="+mj-lt"/>
              </a:rPr>
              <a:t>rules. However</a:t>
            </a:r>
            <a:r>
              <a:rPr lang="en-US" sz="2250" dirty="0" smtClean="0">
                <a:latin typeface="+mj-lt"/>
              </a:rPr>
              <a:t>, a company may also include such additional matters in its articles as may be </a:t>
            </a:r>
            <a:r>
              <a:rPr lang="en-US" sz="2250" dirty="0" smtClean="0">
                <a:latin typeface="+mj-lt"/>
              </a:rPr>
              <a:t>considered necessary </a:t>
            </a:r>
            <a:r>
              <a:rPr lang="en-US" sz="2250" dirty="0" smtClean="0">
                <a:latin typeface="+mj-lt"/>
              </a:rPr>
              <a:t>for its management</a:t>
            </a:r>
            <a:r>
              <a:rPr lang="en-US" sz="2250" dirty="0" smtClean="0">
                <a:latin typeface="+mj-lt"/>
              </a:rPr>
              <a:t>.</a:t>
            </a:r>
          </a:p>
          <a:p>
            <a:pPr algn="just"/>
            <a:r>
              <a:rPr lang="en-US" sz="2250" dirty="0" smtClean="0">
                <a:latin typeface="+mj-lt"/>
              </a:rPr>
              <a:t>(</a:t>
            </a:r>
            <a:r>
              <a:rPr lang="en-US" sz="2250" dirty="0" smtClean="0">
                <a:latin typeface="+mj-lt"/>
              </a:rPr>
              <a:t>c) Contain provisions for entrenchment: The articles may contain provisions for entrenchment (to </a:t>
            </a:r>
            <a:r>
              <a:rPr lang="en-US" sz="2250" dirty="0" smtClean="0">
                <a:latin typeface="+mj-lt"/>
              </a:rPr>
              <a:t>protect something</a:t>
            </a:r>
            <a:r>
              <a:rPr lang="en-US" sz="2250" dirty="0" smtClean="0">
                <a:latin typeface="+mj-lt"/>
              </a:rPr>
              <a:t>) to the effect that specified provisions of the articles may be altered only if conditions or</a:t>
            </a:r>
          </a:p>
          <a:p>
            <a:pPr algn="just"/>
            <a:r>
              <a:rPr lang="en-US" sz="2250" dirty="0" smtClean="0">
                <a:latin typeface="+mj-lt"/>
              </a:rPr>
              <a:t>procedures as that are more restrictive than those applicable in the case of a special resolution, are </a:t>
            </a:r>
            <a:r>
              <a:rPr lang="en-US" sz="2250" dirty="0" smtClean="0">
                <a:latin typeface="+mj-lt"/>
              </a:rPr>
              <a:t>met or </a:t>
            </a:r>
            <a:r>
              <a:rPr lang="en-US" sz="2250" dirty="0" smtClean="0">
                <a:latin typeface="+mj-lt"/>
              </a:rPr>
              <a:t>complied with</a:t>
            </a:r>
            <a:r>
              <a:rPr lang="en-US" sz="2250" dirty="0" smtClean="0">
                <a:latin typeface="+mj-lt"/>
              </a:rPr>
              <a:t>.</a:t>
            </a:r>
          </a:p>
          <a:p>
            <a:pPr algn="just"/>
            <a:r>
              <a:rPr lang="en-US" sz="2250" dirty="0" smtClean="0">
                <a:latin typeface="+mj-lt"/>
              </a:rPr>
              <a:t>(</a:t>
            </a:r>
            <a:r>
              <a:rPr lang="en-US" sz="2250" dirty="0" smtClean="0">
                <a:latin typeface="+mj-lt"/>
              </a:rPr>
              <a:t>d) Manner of inclusion of the entrenchment provision: The provisions for entrenchment shall only be </a:t>
            </a:r>
            <a:r>
              <a:rPr lang="en-US" sz="2250" dirty="0" smtClean="0">
                <a:latin typeface="+mj-lt"/>
              </a:rPr>
              <a:t>made either </a:t>
            </a:r>
            <a:r>
              <a:rPr lang="en-US" sz="2250" dirty="0" smtClean="0">
                <a:latin typeface="+mj-lt"/>
              </a:rPr>
              <a:t>on formation of a company, or by an amendment in the articles agreed to by all the members </a:t>
            </a:r>
            <a:r>
              <a:rPr lang="en-US" sz="2250" dirty="0" smtClean="0">
                <a:latin typeface="+mj-lt"/>
              </a:rPr>
              <a:t>of the </a:t>
            </a:r>
            <a:r>
              <a:rPr lang="en-US" sz="2250" dirty="0" smtClean="0">
                <a:latin typeface="+mj-lt"/>
              </a:rPr>
              <a:t>company in the case of a private company and by a special resolution in the case of a </a:t>
            </a:r>
            <a:r>
              <a:rPr lang="en-US" sz="2250" dirty="0" smtClean="0">
                <a:latin typeface="+mj-lt"/>
              </a:rPr>
              <a:t>public company.</a:t>
            </a:r>
          </a:p>
          <a:p>
            <a:pPr algn="just"/>
            <a:r>
              <a:rPr lang="en-US" sz="2400" dirty="0" smtClean="0">
                <a:latin typeface="+mj-lt"/>
              </a:rPr>
              <a:t>(e) Notice to the registrar of the entrenchment provision: Where the articles contain provisions for entrenchment, whether made </a:t>
            </a:r>
            <a:r>
              <a:rPr lang="en-US" sz="2400" dirty="0" smtClean="0">
                <a:latin typeface="+mj-lt"/>
              </a:rPr>
              <a:t>on</a:t>
            </a:r>
            <a:endParaRPr lang="en-GB" sz="2250" dirty="0">
              <a:effectLst/>
              <a:latin typeface="+mj-lt"/>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136525"/>
            <a:ext cx="8305800" cy="6445354"/>
          </a:xfrm>
          <a:prstGeom prst="rect">
            <a:avLst/>
          </a:prstGeom>
        </p:spPr>
        <p:txBody>
          <a:bodyPr vert="horz" wrap="square" lIns="0" tIns="12700" rIns="0" bIns="0" rtlCol="0">
            <a:spAutoFit/>
          </a:bodyPr>
          <a:lstStyle/>
          <a:p>
            <a:pPr algn="just"/>
            <a:r>
              <a:rPr lang="en-US" sz="2200" dirty="0" smtClean="0">
                <a:latin typeface="+mj-lt"/>
              </a:rPr>
              <a:t>formation or by amendment, the company shall give notice to the Registrar of such provisions in such form and manner as may be prescribed.</a:t>
            </a:r>
          </a:p>
          <a:p>
            <a:pPr algn="just"/>
            <a:r>
              <a:rPr lang="en-US" sz="2200" dirty="0" smtClean="0">
                <a:latin typeface="+mj-lt"/>
              </a:rPr>
              <a:t>(</a:t>
            </a:r>
            <a:r>
              <a:rPr lang="en-US" sz="2200" dirty="0" smtClean="0">
                <a:latin typeface="+mj-lt"/>
              </a:rPr>
              <a:t>f) Forms of articles: The articles of a company shall be in respective forms specified in Tables, F, G, H, I </a:t>
            </a:r>
            <a:r>
              <a:rPr lang="en-US" sz="2200" dirty="0" smtClean="0">
                <a:latin typeface="+mj-lt"/>
              </a:rPr>
              <a:t>and J </a:t>
            </a:r>
            <a:r>
              <a:rPr lang="en-US" sz="2200" dirty="0" smtClean="0">
                <a:latin typeface="+mj-lt"/>
              </a:rPr>
              <a:t>in Schedule I as may be applicable to such company.</a:t>
            </a:r>
          </a:p>
          <a:p>
            <a:pPr algn="just"/>
            <a:r>
              <a:rPr lang="en-US" sz="2200" dirty="0" smtClean="0">
                <a:latin typeface="+mj-lt"/>
              </a:rPr>
              <a:t>(g) Model articles: A company may adopt all or any of the regulations contained in the model </a:t>
            </a:r>
            <a:r>
              <a:rPr lang="en-US" sz="2200" dirty="0" smtClean="0">
                <a:latin typeface="+mj-lt"/>
              </a:rPr>
              <a:t>articles applicable </a:t>
            </a:r>
            <a:r>
              <a:rPr lang="en-US" sz="2200" dirty="0" smtClean="0">
                <a:latin typeface="+mj-lt"/>
              </a:rPr>
              <a:t>to such company.</a:t>
            </a:r>
          </a:p>
          <a:p>
            <a:pPr algn="just"/>
            <a:r>
              <a:rPr lang="en-US" sz="2200" dirty="0" smtClean="0">
                <a:latin typeface="+mj-lt"/>
              </a:rPr>
              <a:t>(h) Company registered after the commencement of this Act: In case of any company, which is </a:t>
            </a:r>
            <a:r>
              <a:rPr lang="en-US" sz="2200" dirty="0" smtClean="0">
                <a:latin typeface="+mj-lt"/>
              </a:rPr>
              <a:t>registered after </a:t>
            </a:r>
            <a:r>
              <a:rPr lang="en-US" sz="2200" dirty="0" smtClean="0">
                <a:latin typeface="+mj-lt"/>
              </a:rPr>
              <a:t>the commencement of this Act, in so far as the registered articles of such company do not </a:t>
            </a:r>
            <a:r>
              <a:rPr lang="en-US" sz="2200" dirty="0" smtClean="0">
                <a:latin typeface="+mj-lt"/>
              </a:rPr>
              <a:t>exclude or </a:t>
            </a:r>
            <a:r>
              <a:rPr lang="en-US" sz="2200" dirty="0" smtClean="0">
                <a:latin typeface="+mj-lt"/>
              </a:rPr>
              <a:t>modify the regulations contained in the model articles applicable to such company, those </a:t>
            </a:r>
            <a:r>
              <a:rPr lang="en-US" sz="2200" dirty="0" smtClean="0">
                <a:latin typeface="+mj-lt"/>
              </a:rPr>
              <a:t>regulations shall</a:t>
            </a:r>
            <a:r>
              <a:rPr lang="en-US" sz="2200" dirty="0" smtClean="0">
                <a:latin typeface="+mj-lt"/>
              </a:rPr>
              <a:t>, so far as applicable, be the regulations of that company in the same manner and to the extent </a:t>
            </a:r>
            <a:r>
              <a:rPr lang="en-US" sz="2200" dirty="0" smtClean="0">
                <a:latin typeface="+mj-lt"/>
              </a:rPr>
              <a:t>as if </a:t>
            </a:r>
            <a:r>
              <a:rPr lang="en-US" sz="2200" dirty="0" smtClean="0">
                <a:latin typeface="+mj-lt"/>
              </a:rPr>
              <a:t>they were contained in the duly registered articles of the company.</a:t>
            </a:r>
          </a:p>
          <a:p>
            <a:pPr algn="just"/>
            <a:r>
              <a:rPr lang="en-US" sz="2200" dirty="0" smtClean="0">
                <a:latin typeface="+mj-lt"/>
              </a:rPr>
              <a:t>(</a:t>
            </a:r>
            <a:r>
              <a:rPr lang="en-US" sz="2200" dirty="0" err="1" smtClean="0">
                <a:latin typeface="+mj-lt"/>
              </a:rPr>
              <a:t>i</a:t>
            </a:r>
            <a:r>
              <a:rPr lang="en-US" sz="2200" dirty="0" smtClean="0">
                <a:latin typeface="+mj-lt"/>
              </a:rPr>
              <a:t>) Section not apply on company registered under any previous company law: Nothing in this Section </a:t>
            </a:r>
            <a:r>
              <a:rPr lang="en-US" sz="2200" dirty="0" smtClean="0">
                <a:latin typeface="+mj-lt"/>
              </a:rPr>
              <a:t>shall apply </a:t>
            </a:r>
            <a:r>
              <a:rPr lang="en-US" sz="2200" dirty="0" smtClean="0">
                <a:latin typeface="+mj-lt"/>
              </a:rPr>
              <a:t>to the articles of a company registered under any previous company law, unless amended </a:t>
            </a:r>
            <a:r>
              <a:rPr lang="en-US" sz="2200" dirty="0" smtClean="0">
                <a:latin typeface="+mj-lt"/>
              </a:rPr>
              <a:t>under this </a:t>
            </a:r>
            <a:r>
              <a:rPr lang="en-US" sz="2200" dirty="0" smtClean="0">
                <a:latin typeface="+mj-lt"/>
              </a:rPr>
              <a:t>Act</a:t>
            </a:r>
            <a:endParaRPr lang="en-GB" sz="2200" dirty="0">
              <a:effectLst/>
              <a:latin typeface="+mj-lt"/>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graphicFrame>
        <p:nvGraphicFramePr>
          <p:cNvPr id="4" name="Table 3">
            <a:extLst>
              <a:ext uri="{FF2B5EF4-FFF2-40B4-BE49-F238E27FC236}">
                <a16:creationId xmlns="" xmlns:a16="http://schemas.microsoft.com/office/drawing/2014/main" id="{197B3610-7EF8-B84E-A1F0-0778B74353A5}"/>
              </a:ext>
            </a:extLst>
          </p:cNvPr>
          <p:cNvGraphicFramePr/>
          <p:nvPr>
            <p:extLst>
              <p:ext uri="{D42A27DB-BD31-4B8C-83A1-F6EECF244321}">
                <p14:modId xmlns="" xmlns:p14="http://schemas.microsoft.com/office/powerpoint/2010/main" val="1280924697"/>
              </p:ext>
            </p:extLst>
          </p:nvPr>
        </p:nvGraphicFramePr>
        <p:xfrm>
          <a:off x="304800" y="951384"/>
          <a:ext cx="8458200" cy="5373215"/>
        </p:xfrm>
        <a:graphic>
          <a:graphicData uri="http://schemas.openxmlformats.org/drawingml/2006/table">
            <a:tbl>
              <a:tblPr firstRow="1">
                <a:tableStyleId>{284E427A-3D55-4303-BF80-6455036E1DE7}</a:tableStyleId>
              </a:tblPr>
              <a:tblGrid>
                <a:gridCol w="2438400">
                  <a:extLst>
                    <a:ext uri="{9D8B030D-6E8A-4147-A177-3AD203B41FA5}">
                      <a16:colId xmlns="" xmlns:a16="http://schemas.microsoft.com/office/drawing/2014/main" val="2517199140"/>
                    </a:ext>
                  </a:extLst>
                </a:gridCol>
                <a:gridCol w="3200400">
                  <a:extLst>
                    <a:ext uri="{9D8B030D-6E8A-4147-A177-3AD203B41FA5}">
                      <a16:colId xmlns="" xmlns:a16="http://schemas.microsoft.com/office/drawing/2014/main" val="1189627863"/>
                    </a:ext>
                  </a:extLst>
                </a:gridCol>
                <a:gridCol w="2819400">
                  <a:extLst>
                    <a:ext uri="{9D8B030D-6E8A-4147-A177-3AD203B41FA5}">
                      <a16:colId xmlns="" xmlns:a16="http://schemas.microsoft.com/office/drawing/2014/main" val="1672380253"/>
                    </a:ext>
                  </a:extLst>
                </a:gridCol>
              </a:tblGrid>
              <a:tr h="692544">
                <a:tc>
                  <a:txBody>
                    <a:bodyPr/>
                    <a:lstStyle/>
                    <a:p>
                      <a:pPr algn="ctr" fontAlgn="ctr"/>
                      <a:r>
                        <a:rPr lang="en-GB" sz="2200" cap="all" dirty="0">
                          <a:effectLst/>
                        </a:rPr>
                        <a:t>BASIS FOR COMPARISON</a:t>
                      </a:r>
                      <a:endParaRPr lang="en-GB" sz="2200" b="1" cap="all" dirty="0">
                        <a:effectLst/>
                      </a:endParaRPr>
                    </a:p>
                  </a:txBody>
                  <a:tcPr marL="4085" marR="4085" marT="4085" marB="4085" anchor="ctr"/>
                </a:tc>
                <a:tc>
                  <a:txBody>
                    <a:bodyPr/>
                    <a:lstStyle/>
                    <a:p>
                      <a:pPr algn="ctr" fontAlgn="ctr"/>
                      <a:r>
                        <a:rPr lang="en-GB" sz="2200" cap="all" dirty="0">
                          <a:effectLst/>
                        </a:rPr>
                        <a:t>MEMORANDUM OF ASSOCIATION</a:t>
                      </a:r>
                      <a:endParaRPr lang="en-GB" sz="2200" b="1" cap="all" dirty="0">
                        <a:effectLst/>
                      </a:endParaRPr>
                    </a:p>
                  </a:txBody>
                  <a:tcPr marL="4085" marR="4085" marT="4085" marB="4085" anchor="ctr"/>
                </a:tc>
                <a:tc>
                  <a:txBody>
                    <a:bodyPr/>
                    <a:lstStyle/>
                    <a:p>
                      <a:pPr algn="ctr" fontAlgn="ctr"/>
                      <a:r>
                        <a:rPr lang="en-GB" sz="2200" cap="all" dirty="0">
                          <a:effectLst/>
                        </a:rPr>
                        <a:t>ARTICLES OF ASSOCIATION</a:t>
                      </a:r>
                      <a:endParaRPr lang="en-GB" sz="2200" b="1" cap="all" dirty="0">
                        <a:effectLst/>
                      </a:endParaRPr>
                    </a:p>
                  </a:txBody>
                  <a:tcPr marL="4085" marR="4085" marT="4085" marB="4085" anchor="ctr"/>
                </a:tc>
                <a:extLst>
                  <a:ext uri="{0D108BD9-81ED-4DB2-BD59-A6C34878D82A}">
                    <a16:rowId xmlns="" xmlns:a16="http://schemas.microsoft.com/office/drawing/2014/main" val="601531093"/>
                  </a:ext>
                </a:extLst>
              </a:tr>
              <a:tr h="2389880">
                <a:tc>
                  <a:txBody>
                    <a:bodyPr/>
                    <a:lstStyle/>
                    <a:p>
                      <a:pPr algn="ctr" fontAlgn="t"/>
                      <a:r>
                        <a:rPr lang="en-GB" sz="2200" b="1" dirty="0">
                          <a:effectLst/>
                        </a:rPr>
                        <a:t>Meaning</a:t>
                      </a:r>
                    </a:p>
                  </a:txBody>
                  <a:tcPr marL="4085" marR="4085" marT="4085" marB="4085">
                    <a:solidFill>
                      <a:schemeClr val="bg1"/>
                    </a:solidFill>
                  </a:tcPr>
                </a:tc>
                <a:tc>
                  <a:txBody>
                    <a:bodyPr/>
                    <a:lstStyle/>
                    <a:p>
                      <a:pPr algn="just" fontAlgn="t"/>
                      <a:r>
                        <a:rPr lang="en-GB" sz="2200" dirty="0">
                          <a:effectLst/>
                        </a:rPr>
                        <a:t>Memorandum of Association is a document that contains all the fundamental information which are required for the incorporation of the company.</a:t>
                      </a:r>
                    </a:p>
                  </a:txBody>
                  <a:tcPr marL="4085" marR="4085" marT="4085" marB="4085">
                    <a:solidFill>
                      <a:schemeClr val="bg1"/>
                    </a:solidFill>
                  </a:tcPr>
                </a:tc>
                <a:tc>
                  <a:txBody>
                    <a:bodyPr/>
                    <a:lstStyle/>
                    <a:p>
                      <a:pPr algn="just" fontAlgn="t"/>
                      <a:r>
                        <a:rPr lang="en-GB" sz="2200" dirty="0">
                          <a:effectLst/>
                        </a:rPr>
                        <a:t>Articles of Association is a document containing all the rules and regulations that governs the company.</a:t>
                      </a:r>
                    </a:p>
                  </a:txBody>
                  <a:tcPr marL="4085" marR="4085" marT="4085" marB="4085">
                    <a:solidFill>
                      <a:schemeClr val="bg1"/>
                    </a:solidFill>
                  </a:tcPr>
                </a:tc>
                <a:extLst>
                  <a:ext uri="{0D108BD9-81ED-4DB2-BD59-A6C34878D82A}">
                    <a16:rowId xmlns="" xmlns:a16="http://schemas.microsoft.com/office/drawing/2014/main" val="1906906210"/>
                  </a:ext>
                </a:extLst>
              </a:tr>
              <a:tr h="666885">
                <a:tc>
                  <a:txBody>
                    <a:bodyPr/>
                    <a:lstStyle/>
                    <a:p>
                      <a:pPr algn="ctr" fontAlgn="t"/>
                      <a:r>
                        <a:rPr lang="en-GB" sz="2200" b="1" dirty="0">
                          <a:effectLst/>
                        </a:rPr>
                        <a:t>Defined in</a:t>
                      </a:r>
                    </a:p>
                  </a:txBody>
                  <a:tcPr marL="4085" marR="4085" marT="4085" marB="4085">
                    <a:solidFill>
                      <a:schemeClr val="bg1"/>
                    </a:solidFill>
                  </a:tcPr>
                </a:tc>
                <a:tc>
                  <a:txBody>
                    <a:bodyPr/>
                    <a:lstStyle/>
                    <a:p>
                      <a:pPr algn="just" fontAlgn="t"/>
                      <a:r>
                        <a:rPr lang="en-GB" sz="2200" dirty="0">
                          <a:effectLst/>
                        </a:rPr>
                        <a:t>Section 2 (56)</a:t>
                      </a:r>
                    </a:p>
                  </a:txBody>
                  <a:tcPr marL="4085" marR="4085" marT="4085" marB="4085">
                    <a:solidFill>
                      <a:schemeClr val="bg1"/>
                    </a:solidFill>
                  </a:tcPr>
                </a:tc>
                <a:tc>
                  <a:txBody>
                    <a:bodyPr/>
                    <a:lstStyle/>
                    <a:p>
                      <a:pPr algn="just" fontAlgn="t"/>
                      <a:r>
                        <a:rPr lang="en-GB" sz="2200" dirty="0">
                          <a:effectLst/>
                        </a:rPr>
                        <a:t>Section 2 (5)</a:t>
                      </a:r>
                    </a:p>
                  </a:txBody>
                  <a:tcPr marL="4085" marR="4085" marT="4085" marB="4085">
                    <a:solidFill>
                      <a:schemeClr val="bg1"/>
                    </a:solidFill>
                  </a:tcPr>
                </a:tc>
                <a:extLst>
                  <a:ext uri="{0D108BD9-81ED-4DB2-BD59-A6C34878D82A}">
                    <a16:rowId xmlns="" xmlns:a16="http://schemas.microsoft.com/office/drawing/2014/main" val="4131953535"/>
                  </a:ext>
                </a:extLst>
              </a:tr>
              <a:tr h="784334">
                <a:tc>
                  <a:txBody>
                    <a:bodyPr/>
                    <a:lstStyle/>
                    <a:p>
                      <a:pPr algn="ctr" fontAlgn="t"/>
                      <a:r>
                        <a:rPr lang="en-GB" sz="2200" b="1" dirty="0">
                          <a:effectLst/>
                        </a:rPr>
                        <a:t>Type of Information contained</a:t>
                      </a:r>
                    </a:p>
                  </a:txBody>
                  <a:tcPr marL="4085" marR="4085" marT="4085" marB="4085">
                    <a:solidFill>
                      <a:schemeClr val="bg1"/>
                    </a:solidFill>
                  </a:tcPr>
                </a:tc>
                <a:tc>
                  <a:txBody>
                    <a:bodyPr/>
                    <a:lstStyle/>
                    <a:p>
                      <a:pPr algn="just" fontAlgn="t"/>
                      <a:r>
                        <a:rPr lang="en-GB" sz="2200" dirty="0">
                          <a:effectLst/>
                        </a:rPr>
                        <a:t>Powers and objects of the company.</a:t>
                      </a:r>
                    </a:p>
                  </a:txBody>
                  <a:tcPr marL="4085" marR="4085" marT="4085" marB="4085">
                    <a:solidFill>
                      <a:schemeClr val="bg1"/>
                    </a:solidFill>
                  </a:tcPr>
                </a:tc>
                <a:tc>
                  <a:txBody>
                    <a:bodyPr/>
                    <a:lstStyle/>
                    <a:p>
                      <a:pPr algn="just" fontAlgn="t"/>
                      <a:r>
                        <a:rPr lang="en-GB" sz="2200" dirty="0">
                          <a:effectLst/>
                        </a:rPr>
                        <a:t>Rules of the company.</a:t>
                      </a:r>
                    </a:p>
                  </a:txBody>
                  <a:tcPr marL="4085" marR="4085" marT="4085" marB="4085">
                    <a:solidFill>
                      <a:schemeClr val="bg1"/>
                    </a:solidFill>
                  </a:tcPr>
                </a:tc>
                <a:extLst>
                  <a:ext uri="{0D108BD9-81ED-4DB2-BD59-A6C34878D82A}">
                    <a16:rowId xmlns="" xmlns:a16="http://schemas.microsoft.com/office/drawing/2014/main" val="183859897"/>
                  </a:ext>
                </a:extLst>
              </a:tr>
              <a:tr h="839572">
                <a:tc>
                  <a:txBody>
                    <a:bodyPr/>
                    <a:lstStyle/>
                    <a:p>
                      <a:pPr algn="ctr" fontAlgn="t"/>
                      <a:r>
                        <a:rPr lang="en-GB" sz="2200" b="1" dirty="0">
                          <a:effectLst/>
                        </a:rPr>
                        <a:t>Status</a:t>
                      </a:r>
                    </a:p>
                  </a:txBody>
                  <a:tcPr marL="4085" marR="4085" marT="4085" marB="4085">
                    <a:solidFill>
                      <a:schemeClr val="bg1"/>
                    </a:solidFill>
                  </a:tcPr>
                </a:tc>
                <a:tc>
                  <a:txBody>
                    <a:bodyPr/>
                    <a:lstStyle/>
                    <a:p>
                      <a:pPr algn="just" fontAlgn="t"/>
                      <a:r>
                        <a:rPr lang="en-GB" sz="2200" dirty="0">
                          <a:effectLst/>
                        </a:rPr>
                        <a:t>It is subordinate to the Companies Act.</a:t>
                      </a:r>
                    </a:p>
                  </a:txBody>
                  <a:tcPr marL="4085" marR="4085" marT="4085" marB="4085">
                    <a:solidFill>
                      <a:schemeClr val="bg1"/>
                    </a:solidFill>
                  </a:tcPr>
                </a:tc>
                <a:tc>
                  <a:txBody>
                    <a:bodyPr/>
                    <a:lstStyle/>
                    <a:p>
                      <a:pPr algn="just"/>
                      <a:r>
                        <a:rPr lang="en-GB" sz="2200" dirty="0">
                          <a:effectLst/>
                        </a:rPr>
                        <a:t>It is subordinate to the memorandum</a:t>
                      </a:r>
                      <a:endParaRPr lang="en-US" sz="2200" dirty="0"/>
                    </a:p>
                  </a:txBody>
                  <a:tcPr marL="13684" marR="13684" marT="6842" marB="6842">
                    <a:solidFill>
                      <a:schemeClr val="bg1"/>
                    </a:solidFill>
                  </a:tcPr>
                </a:tc>
                <a:extLst>
                  <a:ext uri="{0D108BD9-81ED-4DB2-BD59-A6C34878D82A}">
                    <a16:rowId xmlns="" xmlns:a16="http://schemas.microsoft.com/office/drawing/2014/main" val="2329639396"/>
                  </a:ext>
                </a:extLst>
              </a:tr>
            </a:tbl>
          </a:graphicData>
        </a:graphic>
      </p:graphicFrame>
      <p:sp>
        <p:nvSpPr>
          <p:cNvPr id="5" name="Rectangle 4"/>
          <p:cNvSpPr/>
          <p:nvPr/>
        </p:nvSpPr>
        <p:spPr>
          <a:xfrm>
            <a:off x="381000" y="76200"/>
            <a:ext cx="8458200" cy="830997"/>
          </a:xfrm>
          <a:prstGeom prst="rect">
            <a:avLst/>
          </a:prstGeom>
        </p:spPr>
        <p:txBody>
          <a:bodyPr wrap="square">
            <a:spAutoFit/>
          </a:bodyPr>
          <a:lstStyle/>
          <a:p>
            <a:pPr algn="ctr"/>
            <a:r>
              <a:rPr lang="en-US" sz="2400" b="1" dirty="0" smtClean="0">
                <a:solidFill>
                  <a:srgbClr val="FF0000"/>
                </a:solidFill>
                <a:latin typeface="+mj-lt"/>
              </a:rPr>
              <a:t>Differences between the Memorandum of Association Vs. Articles Of </a:t>
            </a:r>
            <a:r>
              <a:rPr lang="en-US" sz="2400" b="1" dirty="0" smtClean="0">
                <a:solidFill>
                  <a:srgbClr val="FF0000"/>
                </a:solidFill>
                <a:latin typeface="+mj-lt"/>
              </a:rPr>
              <a:t>Association:</a:t>
            </a:r>
            <a:endParaRPr lang="en-US" sz="2400" dirty="0">
              <a:solidFill>
                <a:srgbClr val="FF0000"/>
              </a:solidFill>
              <a:latin typeface="+mj-lt"/>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graphicFrame>
        <p:nvGraphicFramePr>
          <p:cNvPr id="5" name="Table 4">
            <a:extLst>
              <a:ext uri="{FF2B5EF4-FFF2-40B4-BE49-F238E27FC236}">
                <a16:creationId xmlns="" xmlns:a16="http://schemas.microsoft.com/office/drawing/2014/main" id="{F8069F37-0BDC-7149-8596-E8B6D8489EE5}"/>
              </a:ext>
            </a:extLst>
          </p:cNvPr>
          <p:cNvGraphicFramePr/>
          <p:nvPr>
            <p:extLst>
              <p:ext uri="{D42A27DB-BD31-4B8C-83A1-F6EECF244321}">
                <p14:modId xmlns="" xmlns:p14="http://schemas.microsoft.com/office/powerpoint/2010/main" val="2806864350"/>
              </p:ext>
            </p:extLst>
          </p:nvPr>
        </p:nvGraphicFramePr>
        <p:xfrm>
          <a:off x="457199" y="310716"/>
          <a:ext cx="8305800" cy="6013884"/>
        </p:xfrm>
        <a:graphic>
          <a:graphicData uri="http://schemas.openxmlformats.org/drawingml/2006/table">
            <a:tbl>
              <a:tblPr firstCol="1" bandRow="1">
                <a:tableStyleId>{284E427A-3D55-4303-BF80-6455036E1DE7}</a:tableStyleId>
              </a:tblPr>
              <a:tblGrid>
                <a:gridCol w="2768600">
                  <a:extLst>
                    <a:ext uri="{9D8B030D-6E8A-4147-A177-3AD203B41FA5}">
                      <a16:colId xmlns="" xmlns:a16="http://schemas.microsoft.com/office/drawing/2014/main" val="1434831893"/>
                    </a:ext>
                  </a:extLst>
                </a:gridCol>
                <a:gridCol w="2768600">
                  <a:extLst>
                    <a:ext uri="{9D8B030D-6E8A-4147-A177-3AD203B41FA5}">
                      <a16:colId xmlns="" xmlns:a16="http://schemas.microsoft.com/office/drawing/2014/main" val="1919104825"/>
                    </a:ext>
                  </a:extLst>
                </a:gridCol>
                <a:gridCol w="2768600">
                  <a:extLst>
                    <a:ext uri="{9D8B030D-6E8A-4147-A177-3AD203B41FA5}">
                      <a16:colId xmlns="" xmlns:a16="http://schemas.microsoft.com/office/drawing/2014/main" val="2949443214"/>
                    </a:ext>
                  </a:extLst>
                </a:gridCol>
              </a:tblGrid>
              <a:tr h="1967876">
                <a:tc>
                  <a:txBody>
                    <a:bodyPr/>
                    <a:lstStyle/>
                    <a:p>
                      <a:pPr algn="ctr">
                        <a:lnSpc>
                          <a:spcPct val="107000"/>
                        </a:lnSpc>
                        <a:spcAft>
                          <a:spcPts val="1200"/>
                        </a:spcAft>
                      </a:pPr>
                      <a:r>
                        <a:rPr lang="en-GB" sz="2200" dirty="0">
                          <a:effectLst/>
                        </a:rPr>
                        <a:t>Retrospective Effect</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tc>
                  <a:txBody>
                    <a:bodyPr/>
                    <a:lstStyle/>
                    <a:p>
                      <a:pPr algn="just">
                        <a:lnSpc>
                          <a:spcPct val="107000"/>
                        </a:lnSpc>
                        <a:spcAft>
                          <a:spcPts val="1200"/>
                        </a:spcAft>
                      </a:pPr>
                      <a:r>
                        <a:rPr lang="en-GB" sz="2200" dirty="0">
                          <a:effectLst/>
                        </a:rPr>
                        <a:t>The memorandum of association of the company cannot be amended retrospectively.</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tc>
                  <a:txBody>
                    <a:bodyPr/>
                    <a:lstStyle/>
                    <a:p>
                      <a:pPr algn="just">
                        <a:lnSpc>
                          <a:spcPct val="107000"/>
                        </a:lnSpc>
                        <a:spcAft>
                          <a:spcPts val="1200"/>
                        </a:spcAft>
                      </a:pPr>
                      <a:r>
                        <a:rPr lang="en-GB" sz="2200">
                          <a:effectLst/>
                        </a:rPr>
                        <a:t>The articles of association can be amended retrospectively.</a:t>
                      </a:r>
                      <a:endParaRPr lang="en-GB"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extLst>
                  <a:ext uri="{0D108BD9-81ED-4DB2-BD59-A6C34878D82A}">
                    <a16:rowId xmlns="" xmlns:a16="http://schemas.microsoft.com/office/drawing/2014/main" val="2226971431"/>
                  </a:ext>
                </a:extLst>
              </a:tr>
              <a:tr h="1224828">
                <a:tc>
                  <a:txBody>
                    <a:bodyPr/>
                    <a:lstStyle/>
                    <a:p>
                      <a:pPr algn="ctr">
                        <a:lnSpc>
                          <a:spcPct val="107000"/>
                        </a:lnSpc>
                        <a:spcAft>
                          <a:spcPts val="1200"/>
                        </a:spcAft>
                      </a:pPr>
                      <a:r>
                        <a:rPr lang="en-GB" sz="2200" dirty="0">
                          <a:effectLst/>
                        </a:rPr>
                        <a:t>Major contents</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tc>
                  <a:txBody>
                    <a:bodyPr/>
                    <a:lstStyle/>
                    <a:p>
                      <a:pPr algn="just">
                        <a:lnSpc>
                          <a:spcPct val="107000"/>
                        </a:lnSpc>
                        <a:spcAft>
                          <a:spcPts val="1200"/>
                        </a:spcAft>
                      </a:pPr>
                      <a:r>
                        <a:rPr lang="en-GB" sz="2200" dirty="0">
                          <a:effectLst/>
                        </a:rPr>
                        <a:t>A memorandum must contain six clauses.</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tc>
                  <a:txBody>
                    <a:bodyPr/>
                    <a:lstStyle/>
                    <a:p>
                      <a:pPr algn="just">
                        <a:lnSpc>
                          <a:spcPct val="107000"/>
                        </a:lnSpc>
                        <a:spcAft>
                          <a:spcPts val="1200"/>
                        </a:spcAft>
                      </a:pPr>
                      <a:r>
                        <a:rPr lang="en-GB" sz="2200">
                          <a:effectLst/>
                        </a:rPr>
                        <a:t>The articles can be drafted as per the choice of the company.</a:t>
                      </a:r>
                      <a:endParaRPr lang="en-GB"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extLst>
                  <a:ext uri="{0D108BD9-81ED-4DB2-BD59-A6C34878D82A}">
                    <a16:rowId xmlns="" xmlns:a16="http://schemas.microsoft.com/office/drawing/2014/main" val="2858727136"/>
                  </a:ext>
                </a:extLst>
              </a:tr>
              <a:tr h="1596352">
                <a:tc>
                  <a:txBody>
                    <a:bodyPr/>
                    <a:lstStyle/>
                    <a:p>
                      <a:pPr algn="ctr">
                        <a:lnSpc>
                          <a:spcPct val="107000"/>
                        </a:lnSpc>
                        <a:spcAft>
                          <a:spcPts val="1200"/>
                        </a:spcAft>
                      </a:pPr>
                      <a:r>
                        <a:rPr lang="en-GB" sz="2200" dirty="0">
                          <a:effectLst/>
                        </a:rPr>
                        <a:t>Obligatory</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tc>
                  <a:txBody>
                    <a:bodyPr/>
                    <a:lstStyle/>
                    <a:p>
                      <a:pPr algn="just">
                        <a:lnSpc>
                          <a:spcPct val="107000"/>
                        </a:lnSpc>
                        <a:spcAft>
                          <a:spcPts val="1200"/>
                        </a:spcAft>
                      </a:pPr>
                      <a:r>
                        <a:rPr lang="en-GB" sz="2200" dirty="0">
                          <a:effectLst/>
                        </a:rPr>
                        <a:t>Yes, for all companies.</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tc>
                  <a:txBody>
                    <a:bodyPr/>
                    <a:lstStyle/>
                    <a:p>
                      <a:pPr algn="just">
                        <a:lnSpc>
                          <a:spcPct val="107000"/>
                        </a:lnSpc>
                        <a:spcAft>
                          <a:spcPts val="1200"/>
                        </a:spcAft>
                      </a:pPr>
                      <a:r>
                        <a:rPr lang="en-GB" sz="2200" dirty="0">
                          <a:effectLst/>
                        </a:rPr>
                        <a:t>A public company limited by shares can adopt Table A in place of articles.</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extLst>
                  <a:ext uri="{0D108BD9-81ED-4DB2-BD59-A6C34878D82A}">
                    <a16:rowId xmlns="" xmlns:a16="http://schemas.microsoft.com/office/drawing/2014/main" val="3102208838"/>
                  </a:ext>
                </a:extLst>
              </a:tr>
              <a:tr h="1224828">
                <a:tc>
                  <a:txBody>
                    <a:bodyPr/>
                    <a:lstStyle/>
                    <a:p>
                      <a:pPr algn="ctr">
                        <a:lnSpc>
                          <a:spcPct val="107000"/>
                        </a:lnSpc>
                        <a:spcAft>
                          <a:spcPts val="1200"/>
                        </a:spcAft>
                      </a:pPr>
                      <a:r>
                        <a:rPr lang="en-GB" sz="2200" dirty="0">
                          <a:effectLst/>
                        </a:rPr>
                        <a:t>Compulsory filing at the time of Registration</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tc>
                  <a:txBody>
                    <a:bodyPr/>
                    <a:lstStyle/>
                    <a:p>
                      <a:pPr algn="just">
                        <a:lnSpc>
                          <a:spcPct val="107000"/>
                        </a:lnSpc>
                        <a:spcAft>
                          <a:spcPts val="1200"/>
                        </a:spcAft>
                      </a:pPr>
                      <a:r>
                        <a:rPr lang="en-GB" sz="2200">
                          <a:effectLst/>
                        </a:rPr>
                        <a:t>Required</a:t>
                      </a:r>
                      <a:endParaRPr lang="en-GB" sz="220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tc>
                  <a:txBody>
                    <a:bodyPr/>
                    <a:lstStyle/>
                    <a:p>
                      <a:pPr algn="just">
                        <a:lnSpc>
                          <a:spcPct val="107000"/>
                        </a:lnSpc>
                        <a:spcAft>
                          <a:spcPts val="1200"/>
                        </a:spcAft>
                      </a:pPr>
                      <a:r>
                        <a:rPr lang="en-GB" sz="2200" dirty="0">
                          <a:effectLst/>
                        </a:rPr>
                        <a:t>Not required at all.</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1173" marR="61173" marT="61173" marB="61173">
                    <a:solidFill>
                      <a:schemeClr val="bg1"/>
                    </a:solidFill>
                  </a:tcPr>
                </a:tc>
                <a:extLst>
                  <a:ext uri="{0D108BD9-81ED-4DB2-BD59-A6C34878D82A}">
                    <a16:rowId xmlns="" xmlns:a16="http://schemas.microsoft.com/office/drawing/2014/main" val="4245370554"/>
                  </a:ext>
                </a:extLst>
              </a:tr>
            </a:tbl>
          </a:graphicData>
        </a:graphic>
      </p:graphicFrame>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graphicFrame>
        <p:nvGraphicFramePr>
          <p:cNvPr id="4" name="Table 3">
            <a:extLst>
              <a:ext uri="{FF2B5EF4-FFF2-40B4-BE49-F238E27FC236}">
                <a16:creationId xmlns="" xmlns:a16="http://schemas.microsoft.com/office/drawing/2014/main" id="{7E4CBD7A-6F22-0E48-BC06-F333F79D5ABF}"/>
              </a:ext>
            </a:extLst>
          </p:cNvPr>
          <p:cNvGraphicFramePr/>
          <p:nvPr>
            <p:extLst>
              <p:ext uri="{D42A27DB-BD31-4B8C-83A1-F6EECF244321}">
                <p14:modId xmlns="" xmlns:p14="http://schemas.microsoft.com/office/powerpoint/2010/main" val="1953415409"/>
              </p:ext>
            </p:extLst>
          </p:nvPr>
        </p:nvGraphicFramePr>
        <p:xfrm>
          <a:off x="381000" y="351602"/>
          <a:ext cx="8305800" cy="6080948"/>
        </p:xfrm>
        <a:graphic>
          <a:graphicData uri="http://schemas.openxmlformats.org/drawingml/2006/table">
            <a:tbl>
              <a:tblPr firstCol="1" bandRow="1">
                <a:tableStyleId>{284E427A-3D55-4303-BF80-6455036E1DE7}</a:tableStyleId>
              </a:tblPr>
              <a:tblGrid>
                <a:gridCol w="2209800">
                  <a:extLst>
                    <a:ext uri="{9D8B030D-6E8A-4147-A177-3AD203B41FA5}">
                      <a16:colId xmlns="" xmlns:a16="http://schemas.microsoft.com/office/drawing/2014/main" val="3462329514"/>
                    </a:ext>
                  </a:extLst>
                </a:gridCol>
                <a:gridCol w="3327400">
                  <a:extLst>
                    <a:ext uri="{9D8B030D-6E8A-4147-A177-3AD203B41FA5}">
                      <a16:colId xmlns="" xmlns:a16="http://schemas.microsoft.com/office/drawing/2014/main" val="101393566"/>
                    </a:ext>
                  </a:extLst>
                </a:gridCol>
                <a:gridCol w="2768600">
                  <a:extLst>
                    <a:ext uri="{9D8B030D-6E8A-4147-A177-3AD203B41FA5}">
                      <a16:colId xmlns="" xmlns:a16="http://schemas.microsoft.com/office/drawing/2014/main" val="1975805483"/>
                    </a:ext>
                  </a:extLst>
                </a:gridCol>
              </a:tblGrid>
              <a:tr h="2818301">
                <a:tc>
                  <a:txBody>
                    <a:bodyPr/>
                    <a:lstStyle/>
                    <a:p>
                      <a:pPr algn="ctr">
                        <a:lnSpc>
                          <a:spcPct val="107000"/>
                        </a:lnSpc>
                        <a:spcAft>
                          <a:spcPts val="1200"/>
                        </a:spcAft>
                      </a:pPr>
                      <a:r>
                        <a:rPr lang="en-GB" sz="2200" dirty="0">
                          <a:effectLst/>
                        </a:rPr>
                        <a:t>Alteration</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8" marR="56758" marT="56758" marB="56758">
                    <a:solidFill>
                      <a:schemeClr val="bg1"/>
                    </a:solidFill>
                  </a:tcPr>
                </a:tc>
                <a:tc>
                  <a:txBody>
                    <a:bodyPr/>
                    <a:lstStyle/>
                    <a:p>
                      <a:pPr algn="just">
                        <a:lnSpc>
                          <a:spcPct val="107000"/>
                        </a:lnSpc>
                        <a:spcAft>
                          <a:spcPts val="1200"/>
                        </a:spcAft>
                      </a:pPr>
                      <a:r>
                        <a:rPr lang="en-GB" sz="2200" dirty="0">
                          <a:effectLst/>
                        </a:rPr>
                        <a:t>Alteration can be done, after passing Special Resolution (SR) in Annual General Meeting (AGM) and previous approval of Central Government (CG) or Company Law Board (CLB) is required.</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8" marR="56758" marT="56758" marB="56758">
                    <a:solidFill>
                      <a:schemeClr val="bg1"/>
                    </a:solidFill>
                  </a:tcPr>
                </a:tc>
                <a:tc>
                  <a:txBody>
                    <a:bodyPr/>
                    <a:lstStyle/>
                    <a:p>
                      <a:pPr algn="just">
                        <a:lnSpc>
                          <a:spcPct val="107000"/>
                        </a:lnSpc>
                        <a:spcAft>
                          <a:spcPts val="1200"/>
                        </a:spcAft>
                      </a:pPr>
                      <a:r>
                        <a:rPr lang="en-GB" sz="2200" dirty="0">
                          <a:effectLst/>
                        </a:rPr>
                        <a:t>Alteration can be done in the Articles by passing Special Resolution (SR) at Annual General Meeting (AGM)</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8" marR="56758" marT="56758" marB="56758">
                    <a:solidFill>
                      <a:schemeClr val="bg1"/>
                    </a:solidFill>
                  </a:tcPr>
                </a:tc>
                <a:extLst>
                  <a:ext uri="{0D108BD9-81ED-4DB2-BD59-A6C34878D82A}">
                    <a16:rowId xmlns="" xmlns:a16="http://schemas.microsoft.com/office/drawing/2014/main" val="3646141683"/>
                  </a:ext>
                </a:extLst>
              </a:tr>
              <a:tr h="2136906">
                <a:tc>
                  <a:txBody>
                    <a:bodyPr/>
                    <a:lstStyle/>
                    <a:p>
                      <a:pPr algn="ctr">
                        <a:lnSpc>
                          <a:spcPct val="107000"/>
                        </a:lnSpc>
                        <a:spcAft>
                          <a:spcPts val="1200"/>
                        </a:spcAft>
                      </a:pPr>
                      <a:r>
                        <a:rPr lang="en-GB" sz="2200" dirty="0">
                          <a:effectLst/>
                        </a:rPr>
                        <a:t>Relation</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8" marR="56758" marT="56758" marB="56758">
                    <a:solidFill>
                      <a:schemeClr val="bg1"/>
                    </a:solidFill>
                  </a:tcPr>
                </a:tc>
                <a:tc>
                  <a:txBody>
                    <a:bodyPr/>
                    <a:lstStyle/>
                    <a:p>
                      <a:pPr algn="just">
                        <a:lnSpc>
                          <a:spcPct val="107000"/>
                        </a:lnSpc>
                        <a:spcAft>
                          <a:spcPts val="1200"/>
                        </a:spcAft>
                      </a:pPr>
                      <a:r>
                        <a:rPr lang="en-GB" sz="2200" dirty="0">
                          <a:effectLst/>
                        </a:rPr>
                        <a:t>Defines the relation between company and outsider.</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8" marR="56758" marT="56758" marB="56758">
                    <a:solidFill>
                      <a:schemeClr val="bg1"/>
                    </a:solidFill>
                  </a:tcPr>
                </a:tc>
                <a:tc>
                  <a:txBody>
                    <a:bodyPr/>
                    <a:lstStyle/>
                    <a:p>
                      <a:pPr algn="just">
                        <a:lnSpc>
                          <a:spcPct val="107000"/>
                        </a:lnSpc>
                        <a:spcAft>
                          <a:spcPts val="1200"/>
                        </a:spcAft>
                      </a:pPr>
                      <a:r>
                        <a:rPr lang="en-GB" sz="2200" dirty="0">
                          <a:effectLst/>
                        </a:rPr>
                        <a:t>Regulates the relationship between company and its members and also between the members inter se.</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8" marR="56758" marT="56758" marB="56758">
                    <a:solidFill>
                      <a:schemeClr val="bg1"/>
                    </a:solidFill>
                  </a:tcPr>
                </a:tc>
                <a:extLst>
                  <a:ext uri="{0D108BD9-81ED-4DB2-BD59-A6C34878D82A}">
                    <a16:rowId xmlns="" xmlns:a16="http://schemas.microsoft.com/office/drawing/2014/main" val="3861402664"/>
                  </a:ext>
                </a:extLst>
              </a:tr>
              <a:tr h="789191">
                <a:tc>
                  <a:txBody>
                    <a:bodyPr/>
                    <a:lstStyle/>
                    <a:p>
                      <a:pPr algn="ctr">
                        <a:lnSpc>
                          <a:spcPct val="107000"/>
                        </a:lnSpc>
                        <a:spcAft>
                          <a:spcPts val="1200"/>
                        </a:spcAft>
                      </a:pPr>
                      <a:r>
                        <a:rPr lang="en-GB" sz="2200" dirty="0">
                          <a:effectLst/>
                        </a:rPr>
                        <a:t>Acts done beyond the scope</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8" marR="56758" marT="56758" marB="56758">
                    <a:solidFill>
                      <a:schemeClr val="bg1"/>
                    </a:solidFill>
                  </a:tcPr>
                </a:tc>
                <a:tc>
                  <a:txBody>
                    <a:bodyPr/>
                    <a:lstStyle/>
                    <a:p>
                      <a:pPr algn="just">
                        <a:lnSpc>
                          <a:spcPct val="107000"/>
                        </a:lnSpc>
                        <a:spcAft>
                          <a:spcPts val="1200"/>
                        </a:spcAft>
                      </a:pPr>
                      <a:r>
                        <a:rPr lang="en-GB" sz="2200" dirty="0">
                          <a:effectLst/>
                        </a:rPr>
                        <a:t>Absolutely void</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8" marR="56758" marT="56758" marB="56758">
                    <a:solidFill>
                      <a:schemeClr val="bg1"/>
                    </a:solidFill>
                  </a:tcPr>
                </a:tc>
                <a:tc>
                  <a:txBody>
                    <a:bodyPr/>
                    <a:lstStyle/>
                    <a:p>
                      <a:pPr algn="just">
                        <a:lnSpc>
                          <a:spcPct val="107000"/>
                        </a:lnSpc>
                        <a:spcAft>
                          <a:spcPts val="1200"/>
                        </a:spcAft>
                      </a:pPr>
                      <a:r>
                        <a:rPr lang="en-GB" sz="2200" dirty="0">
                          <a:effectLst/>
                        </a:rPr>
                        <a:t>Can be ratified by shareholders.</a:t>
                      </a:r>
                      <a:endParaRPr lang="en-GB" sz="2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758" marR="56758" marT="56758" marB="56758">
                    <a:solidFill>
                      <a:schemeClr val="bg1"/>
                    </a:solidFill>
                  </a:tcPr>
                </a:tc>
                <a:extLst>
                  <a:ext uri="{0D108BD9-81ED-4DB2-BD59-A6C34878D82A}">
                    <a16:rowId xmlns="" xmlns:a16="http://schemas.microsoft.com/office/drawing/2014/main" val="3141289400"/>
                  </a:ext>
                </a:extLst>
              </a:tr>
            </a:tbl>
          </a:graphicData>
        </a:graphic>
      </p:graphicFrame>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 xmlns:a16="http://schemas.microsoft.com/office/drawing/2014/main"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9</a:t>
            </a:fld>
            <a:endParaRPr lang="en-US"/>
          </a:p>
        </p:txBody>
      </p:sp>
      <p:sp>
        <p:nvSpPr>
          <p:cNvPr id="8" name="Title 1">
            <a:extLst>
              <a:ext uri="{FF2B5EF4-FFF2-40B4-BE49-F238E27FC236}">
                <a16:creationId xmlns="" xmlns:a16="http://schemas.microsoft.com/office/drawing/2014/main"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 xmlns:p14="http://schemas.microsoft.com/office/powerpoint/2010/main" val="2127943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4163</TotalTime>
  <Words>1050</Words>
  <Application>Microsoft Office PowerPoint</Application>
  <PresentationFormat>On-screen Show (4:3)</PresentationFormat>
  <Paragraphs>81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WELCOME  Class: B.Com – Part-2  Subject: Business Regulatory Framework TOPIC:  Documents Required - Articles of Association- Part – B and Differences between the Memorandum of Association Vs. Articles Of Association: </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388</cp:revision>
  <dcterms:created xsi:type="dcterms:W3CDTF">2011-08-23T10:02:56Z</dcterms:created>
  <dcterms:modified xsi:type="dcterms:W3CDTF">2020-07-18T07:33:38Z</dcterms:modified>
</cp:coreProperties>
</file>